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>
  <p:sldMasterIdLst>
    <p:sldMasterId id="2147483648" r:id="rId1"/>
  </p:sldMasterIdLst>
  <p:notesMasterIdLst>
    <p:notesMasterId r:id="rId5"/>
  </p:notesMasterIdLst>
  <p:sldIdLst>
    <p:sldId id="256" r:id="rId4"/>
  </p:sldIdLst>
  <p:sldSz cx="18288000" cy="10287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74" d="100"/>
          <a:sy n="74" d="100"/>
        </p:scale>
        <p:origin x="-1092" y="-90"/>
      </p:cViewPr>
      <p:guideLst>
        <p:guide pos="2160" orient="horz"/>
        <p:guide pos="288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 /><Relationship Id="rId7" Type="http://schemas.openxmlformats.org/officeDocument/2006/relationships/tableStyles" Target="tableStyles.xml" /><Relationship Id="rId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CD21A7-EA2A-F271-DFB7-C8EA3418AE0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3886200"/>
            <a:ext cx="64008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8"/>
            <a:ext cx="2057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FigureOut">
              <a:rPr lang="en-US"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media1.sv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media2.svg"/><Relationship Id="rId10" Type="http://schemas.openxmlformats.org/officeDocument/2006/relationships/image" Target="../media/image6.png"/><Relationship Id="rId11" Type="http://schemas.openxmlformats.org/officeDocument/2006/relationships/image" Target="../media/media3.sv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 rot="5400000" flipH="0" flipV="0">
            <a:off x="6066364" y="7495608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3" name="Freeform 3"/>
          <p:cNvSpPr/>
          <p:nvPr/>
        </p:nvSpPr>
        <p:spPr bwMode="auto">
          <a:xfrm rot="5400000" flipH="0" flipV="0">
            <a:off x="12256282" y="7365897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1"/>
                </a:lnTo>
                <a:lnTo>
                  <a:pt x="0" y="2213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4" name="Freeform 4"/>
          <p:cNvSpPr/>
          <p:nvPr/>
        </p:nvSpPr>
        <p:spPr bwMode="auto">
          <a:xfrm rot="5400000" flipH="0" flipV="0">
            <a:off x="2917483" y="7365897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1"/>
                </a:lnTo>
                <a:lnTo>
                  <a:pt x="0" y="2213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5" name="Freeform 5"/>
          <p:cNvSpPr/>
          <p:nvPr/>
        </p:nvSpPr>
        <p:spPr bwMode="auto">
          <a:xfrm rot="5400000" flipH="0" flipV="0">
            <a:off x="6100762" y="366696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6" name="Freeform 6"/>
          <p:cNvSpPr/>
          <p:nvPr/>
        </p:nvSpPr>
        <p:spPr bwMode="auto">
          <a:xfrm rot="5400000" flipH="0" flipV="0">
            <a:off x="12976816" y="551874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7" name="Freeform 7"/>
          <p:cNvSpPr/>
          <p:nvPr/>
        </p:nvSpPr>
        <p:spPr bwMode="auto">
          <a:xfrm rot="5400000" flipH="0" flipV="0">
            <a:off x="2845852" y="551874"/>
            <a:ext cx="2990345" cy="2213410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8" name="Freeform 8"/>
          <p:cNvSpPr/>
          <p:nvPr/>
        </p:nvSpPr>
        <p:spPr bwMode="auto">
          <a:xfrm rot="13599141" flipH="0" flipV="0">
            <a:off x="7909752" y="3179663"/>
            <a:ext cx="845125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9" name="Freeform 9"/>
          <p:cNvSpPr/>
          <p:nvPr/>
        </p:nvSpPr>
        <p:spPr bwMode="auto">
          <a:xfrm rot="7916133" flipH="0" flipV="0">
            <a:off x="8157166" y="6569543"/>
            <a:ext cx="944903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0" name="Freeform 10"/>
          <p:cNvSpPr/>
          <p:nvPr/>
        </p:nvSpPr>
        <p:spPr bwMode="auto">
          <a:xfrm rot="131805" flipH="0" flipV="0">
            <a:off x="6119081" y="364150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1" name="Freeform 11"/>
          <p:cNvSpPr/>
          <p:nvPr/>
        </p:nvSpPr>
        <p:spPr bwMode="auto">
          <a:xfrm rot="131805" flipH="0" flipV="0">
            <a:off x="12948395" y="622128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5" y="0"/>
                </a:lnTo>
                <a:lnTo>
                  <a:pt x="608665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2" name="Freeform 12"/>
          <p:cNvSpPr/>
          <p:nvPr/>
        </p:nvSpPr>
        <p:spPr bwMode="auto">
          <a:xfrm rot="131805" flipH="0" flipV="0">
            <a:off x="2816546" y="544548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5" y="0"/>
                </a:lnTo>
                <a:lnTo>
                  <a:pt x="608665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3" name="Freeform 13"/>
          <p:cNvSpPr/>
          <p:nvPr/>
        </p:nvSpPr>
        <p:spPr bwMode="auto">
          <a:xfrm rot="131805" flipH="0" flipV="0">
            <a:off x="7869988" y="3702410"/>
            <a:ext cx="2939117" cy="2790510"/>
          </a:xfrm>
          <a:custGeom>
            <a:avLst/>
            <a:gdLst/>
            <a:ahLst/>
            <a:cxnLst/>
            <a:rect l="l" t="t" r="r" b="b"/>
            <a:pathLst>
              <a:path w="2939117" h="2790510" fill="norm" stroke="1" extrusionOk="0">
                <a:moveTo>
                  <a:pt x="0" y="0"/>
                </a:moveTo>
                <a:lnTo>
                  <a:pt x="2939117" y="0"/>
                </a:lnTo>
                <a:lnTo>
                  <a:pt x="2939117" y="2790510"/>
                </a:lnTo>
                <a:lnTo>
                  <a:pt x="0" y="2790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grpSp>
        <p:nvGrpSpPr>
          <p:cNvPr id="14" name="Group 14"/>
          <p:cNvGrpSpPr/>
          <p:nvPr/>
        </p:nvGrpSpPr>
        <p:grpSpPr bwMode="auto">
          <a:xfrm rot="0" flipH="0" flipV="0">
            <a:off x="7722186" y="3421541"/>
            <a:ext cx="3243715" cy="2917757"/>
            <a:chOff x="0" y="0"/>
            <a:chExt cx="3243715" cy="2917757"/>
          </a:xfrm>
        </p:grpSpPr>
        <p:sp>
          <p:nvSpPr>
            <p:cNvPr id="15" name="Freeform 15"/>
            <p:cNvSpPr/>
            <p:nvPr/>
          </p:nvSpPr>
          <p:spPr bwMode="auto">
            <a:xfrm rot="0" flipH="0" flipV="0">
              <a:off x="251647" y="342436"/>
              <a:ext cx="2740419" cy="2399729"/>
            </a:xfrm>
            <a:custGeom>
              <a:avLst/>
              <a:gdLst/>
              <a:ahLst/>
              <a:cxnLst/>
              <a:rect l="l" t="t" r="r" b="b"/>
              <a:pathLst>
                <a:path w="2808613" h="2614564" fill="norm" stroke="1" extrusionOk="0">
                  <a:moveTo>
                    <a:pt x="0" y="0"/>
                  </a:moveTo>
                  <a:lnTo>
                    <a:pt x="2808614" y="0"/>
                  </a:lnTo>
                  <a:lnTo>
                    <a:pt x="2808614" y="2614563"/>
                  </a:lnTo>
                  <a:lnTo>
                    <a:pt x="0" y="261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rcRect l="0" t="0" r="0" b="0"/>
              <a:stretch/>
            </a:blipFill>
          </p:spPr>
          <p:txBody>
            <a:bodyPr/>
            <a:p>
              <a:pPr algn="ctr">
                <a:defRPr/>
              </a:pPr>
              <a:endParaRPr/>
            </a:p>
          </p:txBody>
        </p:sp>
        <p:sp>
          <p:nvSpPr>
            <p:cNvPr id="16" name="Freeform 16"/>
            <p:cNvSpPr/>
            <p:nvPr/>
          </p:nvSpPr>
          <p:spPr bwMode="auto">
            <a:xfrm rot="-10020616" flipH="0" flipV="0">
              <a:off x="251647" y="259013"/>
              <a:ext cx="2740419" cy="2399729"/>
            </a:xfrm>
            <a:custGeom>
              <a:avLst/>
              <a:gdLst/>
              <a:ahLst/>
              <a:cxnLst/>
              <a:rect l="l" t="t" r="r" b="b"/>
              <a:pathLst>
                <a:path w="2808613" h="2614564" fill="norm" stroke="1" extrusionOk="0">
                  <a:moveTo>
                    <a:pt x="0" y="0"/>
                  </a:moveTo>
                  <a:lnTo>
                    <a:pt x="2808614" y="0"/>
                  </a:lnTo>
                  <a:lnTo>
                    <a:pt x="2808614" y="2614564"/>
                  </a:lnTo>
                  <a:lnTo>
                    <a:pt x="0" y="261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rcRect l="0" t="0" r="0" b="0"/>
              <a:stretch/>
            </a:blipFill>
          </p:spPr>
          <p:txBody>
            <a:bodyPr/>
            <a:p>
              <a:pPr algn="ctr">
                <a:defRPr/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 bwMode="auto">
          <a:xfrm rot="131805" flipH="0" flipV="0">
            <a:off x="6037058" y="7445436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5" y="0"/>
                </a:lnTo>
                <a:lnTo>
                  <a:pt x="608665" y="577890"/>
                </a:lnTo>
                <a:lnTo>
                  <a:pt x="0" y="57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8" name="Freeform 18"/>
          <p:cNvSpPr/>
          <p:nvPr/>
        </p:nvSpPr>
        <p:spPr bwMode="auto">
          <a:xfrm rot="131805" flipH="0" flipV="0">
            <a:off x="12227861" y="7436152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9" name="Freeform 19"/>
          <p:cNvSpPr/>
          <p:nvPr/>
        </p:nvSpPr>
        <p:spPr bwMode="auto">
          <a:xfrm rot="131805" flipH="0" flipV="0">
            <a:off x="2840553" y="7453822"/>
            <a:ext cx="608664" cy="577889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0" name="Freeform 20"/>
          <p:cNvSpPr/>
          <p:nvPr/>
        </p:nvSpPr>
        <p:spPr bwMode="auto">
          <a:xfrm rot="3475837" flipH="0" flipV="0">
            <a:off x="11674872" y="6037844"/>
            <a:ext cx="907207" cy="663086"/>
          </a:xfrm>
          <a:custGeom>
            <a:avLst/>
            <a:gdLst/>
            <a:ahLst/>
            <a:cxnLst/>
            <a:rect l="l" t="t" r="r" b="b"/>
            <a:pathLst>
              <a:path w="907207" h="663086" fill="norm" stroke="1" extrusionOk="0">
                <a:moveTo>
                  <a:pt x="0" y="0"/>
                </a:moveTo>
                <a:lnTo>
                  <a:pt x="907207" y="0"/>
                </a:lnTo>
                <a:lnTo>
                  <a:pt x="907207" y="663086"/>
                </a:lnTo>
                <a:lnTo>
                  <a:pt x="0" y="66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1" name="Freeform 21"/>
          <p:cNvSpPr/>
          <p:nvPr/>
        </p:nvSpPr>
        <p:spPr bwMode="auto">
          <a:xfrm rot="18961717" flipH="1" flipV="0">
            <a:off x="6350810" y="5975040"/>
            <a:ext cx="907207" cy="663086"/>
          </a:xfrm>
          <a:custGeom>
            <a:avLst/>
            <a:gdLst/>
            <a:ahLst/>
            <a:cxnLst/>
            <a:rect l="l" t="t" r="r" b="b"/>
            <a:pathLst>
              <a:path w="907207" h="663086" fill="norm" stroke="1" extrusionOk="0">
                <a:moveTo>
                  <a:pt x="907207" y="0"/>
                </a:moveTo>
                <a:lnTo>
                  <a:pt x="0" y="0"/>
                </a:lnTo>
                <a:lnTo>
                  <a:pt x="0" y="663086"/>
                </a:lnTo>
                <a:lnTo>
                  <a:pt x="907207" y="663086"/>
                </a:lnTo>
                <a:lnTo>
                  <a:pt x="907207" y="0"/>
                </a:lnTo>
                <a:close/>
              </a:path>
            </a:pathLst>
          </a:custGeom>
          <a:blipFill>
            <a:blip r:embed="rId10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2" name="Freeform 22"/>
          <p:cNvSpPr/>
          <p:nvPr/>
        </p:nvSpPr>
        <p:spPr bwMode="auto">
          <a:xfrm rot="13566930" flipH="0" flipV="0">
            <a:off x="6332763" y="3468914"/>
            <a:ext cx="907207" cy="663086"/>
          </a:xfrm>
          <a:custGeom>
            <a:avLst/>
            <a:gdLst/>
            <a:ahLst/>
            <a:cxnLst/>
            <a:rect l="l" t="t" r="r" b="b"/>
            <a:pathLst>
              <a:path w="907207" h="663086" fill="norm" stroke="1" extrusionOk="0">
                <a:moveTo>
                  <a:pt x="0" y="0"/>
                </a:moveTo>
                <a:lnTo>
                  <a:pt x="907207" y="0"/>
                </a:lnTo>
                <a:lnTo>
                  <a:pt x="907207" y="663086"/>
                </a:lnTo>
                <a:lnTo>
                  <a:pt x="0" y="66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3" name="Freeform 23"/>
          <p:cNvSpPr/>
          <p:nvPr/>
        </p:nvSpPr>
        <p:spPr bwMode="auto">
          <a:xfrm rot="8026829" flipH="1" flipV="0">
            <a:off x="11534878" y="3437941"/>
            <a:ext cx="907207" cy="663086"/>
          </a:xfrm>
          <a:custGeom>
            <a:avLst/>
            <a:gdLst/>
            <a:ahLst/>
            <a:cxnLst/>
            <a:rect l="l" t="t" r="r" b="b"/>
            <a:pathLst>
              <a:path w="907207" h="663086" fill="norm" stroke="1" extrusionOk="0">
                <a:moveTo>
                  <a:pt x="907207" y="0"/>
                </a:moveTo>
                <a:lnTo>
                  <a:pt x="0" y="0"/>
                </a:lnTo>
                <a:lnTo>
                  <a:pt x="0" y="663086"/>
                </a:lnTo>
                <a:lnTo>
                  <a:pt x="907207" y="663086"/>
                </a:lnTo>
                <a:lnTo>
                  <a:pt x="907207" y="0"/>
                </a:lnTo>
                <a:close/>
              </a:path>
            </a:pathLst>
          </a:custGeom>
          <a:blipFill>
            <a:blip r:embed="rId10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4" name="TextBox 24"/>
          <p:cNvSpPr txBox="1"/>
          <p:nvPr/>
        </p:nvSpPr>
        <p:spPr bwMode="auto">
          <a:xfrm rot="0">
            <a:off x="8191027" y="3958091"/>
            <a:ext cx="2219768" cy="5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2"/>
              </a:lnSpc>
              <a:defRPr/>
            </a:pPr>
            <a:r>
              <a:rPr lang="en-US" sz="455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Drone</a:t>
            </a:r>
            <a:endParaRPr>
              <a:latin typeface="Amiable"/>
              <a:cs typeface="Amiable"/>
            </a:endParaRPr>
          </a:p>
        </p:txBody>
      </p:sp>
      <p:sp>
        <p:nvSpPr>
          <p:cNvPr id="26" name="TextBox 26"/>
          <p:cNvSpPr txBox="1"/>
          <p:nvPr/>
        </p:nvSpPr>
        <p:spPr bwMode="auto">
          <a:xfrm rot="-7034">
            <a:off x="6930777" y="1250424"/>
            <a:ext cx="1706742" cy="83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"/>
              </a:lnSpc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enrich metadata for Geoflow from metadata.txt file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</p:txBody>
      </p:sp>
      <p:sp>
        <p:nvSpPr>
          <p:cNvPr id="28" name="TextBox 28"/>
          <p:cNvSpPr txBox="1"/>
          <p:nvPr/>
        </p:nvSpPr>
        <p:spPr bwMode="auto">
          <a:xfrm rot="4959">
            <a:off x="13672203" y="1252825"/>
            <a:ext cx="1781622" cy="150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4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Extract exifs, fill dataframe, export to metadata.csv (mandatory to use seatizen_to_zenodo),  convert coordinates, extract bbox, convert coordinates (DMS to DD)</a:t>
            </a:r>
            <a:endParaRPr sz="1400">
              <a:latin typeface="Cantarell"/>
              <a:cs typeface="Cantarell"/>
            </a:endParaRPr>
          </a:p>
        </p:txBody>
      </p:sp>
      <p:sp>
        <p:nvSpPr>
          <p:cNvPr id="29" name="TextBox 29"/>
          <p:cNvSpPr txBox="1"/>
          <p:nvPr/>
        </p:nvSpPr>
        <p:spPr bwMode="auto">
          <a:xfrm rot="-7034">
            <a:off x="3532992" y="1085116"/>
            <a:ext cx="1816542" cy="183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"/>
              </a:lnSpc>
              <a:defRPr/>
            </a:pPr>
            <a:r>
              <a:rPr sz="1400">
                <a:solidFill>
                  <a:srgbClr val="000000"/>
                </a:solidFill>
                <a:latin typeface="Cantarell"/>
                <a:cs typeface="Cantarell"/>
              </a:rPr>
              <a:t>Main value added functions to</a:t>
            </a: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 :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solidFill>
                <a:srgbClr val="000000"/>
              </a:solidFill>
              <a:latin typeface="Cantarell"/>
              <a:cs typeface="Cantarell"/>
            </a:endParaRPr>
          </a:p>
          <a:p>
            <a:pPr marL="195764" indent="-195764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read metadata from a text file</a:t>
            </a:r>
            <a:endParaRPr sz="1400">
              <a:solidFill>
                <a:srgbClr val="000000"/>
              </a:solidFill>
              <a:latin typeface="Cantarell"/>
              <a:cs typeface="Cantarell"/>
            </a:endParaRPr>
          </a:p>
          <a:p>
            <a:pPr marL="195764" indent="-195764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filter data, </a:t>
            </a:r>
            <a:endParaRPr sz="1400">
              <a:solidFill>
                <a:srgbClr val="000000"/>
              </a:solidFill>
              <a:latin typeface="Cantarell"/>
              <a:cs typeface="Cantarell"/>
            </a:endParaRPr>
          </a:p>
          <a:p>
            <a:pPr marL="195764" indent="-195764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file system structure</a:t>
            </a:r>
            <a:endParaRPr sz="1400">
              <a:solidFill>
                <a:srgbClr val="000000"/>
              </a:solidFill>
              <a:latin typeface="Cantarell"/>
              <a:cs typeface="Cantarell"/>
            </a:endParaRPr>
          </a:p>
          <a:p>
            <a:pPr marL="195764" indent="-195764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enrich metadata from exifs and format fields in dataframe</a:t>
            </a:r>
            <a:endParaRPr>
              <a:latin typeface="Cantarell"/>
              <a:cs typeface="Cantarell"/>
            </a:endParaRPr>
          </a:p>
        </p:txBody>
      </p:sp>
      <p:sp>
        <p:nvSpPr>
          <p:cNvPr id="30" name="TextBox 30"/>
          <p:cNvSpPr txBox="1"/>
          <p:nvPr/>
        </p:nvSpPr>
        <p:spPr bwMode="auto">
          <a:xfrm rot="-22030" flipH="0" flipV="0">
            <a:off x="3414073" y="451657"/>
            <a:ext cx="1991187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7"/>
              </a:lnSpc>
              <a:spcBef>
                <a:spcPts val="0"/>
              </a:spcBef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read_metadata.py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35" name="TextBox 35"/>
          <p:cNvSpPr txBox="1"/>
          <p:nvPr/>
        </p:nvSpPr>
        <p:spPr bwMode="auto">
          <a:xfrm rot="-7034">
            <a:off x="6753504" y="8480526"/>
            <a:ext cx="1718622" cy="83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Run geoflow in Python with rpy2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</p:txBody>
      </p:sp>
      <p:sp>
        <p:nvSpPr>
          <p:cNvPr id="37" name="TextBox 37"/>
          <p:cNvSpPr txBox="1"/>
          <p:nvPr/>
        </p:nvSpPr>
        <p:spPr bwMode="auto">
          <a:xfrm rot="4959">
            <a:off x="12951668" y="8209608"/>
            <a:ext cx="1733382" cy="116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Manipulate raster data including raw images to generate overview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</p:txBody>
      </p:sp>
      <p:sp>
        <p:nvSpPr>
          <p:cNvPr id="38" name="TextBox 38"/>
          <p:cNvSpPr txBox="1"/>
          <p:nvPr/>
        </p:nvSpPr>
        <p:spPr bwMode="auto">
          <a:xfrm rot="-7034">
            <a:off x="3604623" y="8194557"/>
            <a:ext cx="1739862" cy="116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4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Manipulate files and folders to create zip before uploading to Zenodo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sz="1400">
              <a:latin typeface="Cantarell"/>
              <a:cs typeface="Cantarell"/>
            </a:endParaRPr>
          </a:p>
        </p:txBody>
      </p:sp>
      <p:sp>
        <p:nvSpPr>
          <p:cNvPr id="43" name="TextBox 43"/>
          <p:cNvSpPr txBox="1"/>
          <p:nvPr/>
        </p:nvSpPr>
        <p:spPr bwMode="auto">
          <a:xfrm rot="0">
            <a:off x="8191027" y="4463892"/>
            <a:ext cx="2219768" cy="72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4"/>
              </a:lnSpc>
              <a:defRPr/>
            </a:pPr>
            <a:r>
              <a:rPr lang="en-US" sz="605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MDT</a:t>
            </a:r>
            <a:endParaRPr/>
          </a:p>
        </p:txBody>
      </p:sp>
      <p:sp>
        <p:nvSpPr>
          <p:cNvPr id="544474597" name="TextBox 24"/>
          <p:cNvSpPr txBox="1"/>
          <p:nvPr/>
        </p:nvSpPr>
        <p:spPr bwMode="auto">
          <a:xfrm rot="0">
            <a:off x="8200551" y="5062991"/>
            <a:ext cx="2224087" cy="5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1"/>
              </a:lnSpc>
              <a:defRPr/>
            </a:pPr>
            <a:r>
              <a:rPr lang="en-US" sz="340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(Modules)</a:t>
            </a:r>
            <a:endParaRPr sz="3400">
              <a:latin typeface="Amiable"/>
              <a:cs typeface="Amiable"/>
            </a:endParaRPr>
          </a:p>
        </p:txBody>
      </p:sp>
      <p:sp>
        <p:nvSpPr>
          <p:cNvPr id="900253551" name="Freeform 8"/>
          <p:cNvSpPr/>
          <p:nvPr/>
        </p:nvSpPr>
        <p:spPr bwMode="auto">
          <a:xfrm rot="0" flipH="0" flipV="0">
            <a:off x="12239672" y="4963935"/>
            <a:ext cx="1085688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791252118" name="Freeform 8"/>
          <p:cNvSpPr/>
          <p:nvPr/>
        </p:nvSpPr>
        <p:spPr bwMode="auto">
          <a:xfrm rot="10799990" flipH="0" flipV="0">
            <a:off x="5398247" y="4897226"/>
            <a:ext cx="1085688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528704252" name="Freeform 4"/>
          <p:cNvSpPr/>
          <p:nvPr/>
        </p:nvSpPr>
        <p:spPr bwMode="auto">
          <a:xfrm rot="5399978" flipH="0" flipV="0">
            <a:off x="13650908" y="3983428"/>
            <a:ext cx="2990344" cy="2213409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1"/>
                </a:lnTo>
                <a:lnTo>
                  <a:pt x="0" y="2213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68534954" name="Freeform 19"/>
          <p:cNvSpPr/>
          <p:nvPr/>
        </p:nvSpPr>
        <p:spPr bwMode="auto">
          <a:xfrm rot="131803" flipH="0" flipV="0">
            <a:off x="13573978" y="3976103"/>
            <a:ext cx="608663" cy="577888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555267609" name="TextBox 38"/>
          <p:cNvSpPr txBox="1"/>
          <p:nvPr/>
        </p:nvSpPr>
        <p:spPr bwMode="auto">
          <a:xfrm rot="-7013">
            <a:off x="14338048" y="4467240"/>
            <a:ext cx="1741301" cy="166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Process data in WebODM (OpenDroneMap) to generate: 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marL="239821" indent="-239821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3D Point Cloud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marL="239821" indent="-239821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Orthophoto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marL="239821" indent="-239821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DEM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marL="239821" indent="-239821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3D Mesh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marL="239821" indent="-239821" algn="l">
              <a:lnSpc>
                <a:spcPts val="1313"/>
              </a:lnSpc>
              <a:buFont typeface="Arial"/>
              <a:buChar char="–"/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...</a:t>
            </a:r>
            <a:endParaRPr lang="en-US" sz="1400">
              <a:latin typeface="Cantarell"/>
              <a:cs typeface="Cantarell"/>
            </a:endParaRPr>
          </a:p>
        </p:txBody>
      </p:sp>
      <p:sp>
        <p:nvSpPr>
          <p:cNvPr id="667951818" name="Freeform 4"/>
          <p:cNvSpPr/>
          <p:nvPr/>
        </p:nvSpPr>
        <p:spPr bwMode="auto">
          <a:xfrm rot="5399978" flipH="0" flipV="0">
            <a:off x="1583905" y="3984733"/>
            <a:ext cx="2990344" cy="2213409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1"/>
                </a:lnTo>
                <a:lnTo>
                  <a:pt x="0" y="2213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839769132" name="Freeform 19"/>
          <p:cNvSpPr/>
          <p:nvPr/>
        </p:nvSpPr>
        <p:spPr bwMode="auto">
          <a:xfrm rot="131803" flipH="0" flipV="0">
            <a:off x="1506975" y="3977408"/>
            <a:ext cx="608663" cy="577888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880699525" name="TextBox 38"/>
          <p:cNvSpPr txBox="1"/>
          <p:nvPr/>
        </p:nvSpPr>
        <p:spPr bwMode="auto">
          <a:xfrm rot="-7013">
            <a:off x="2271045" y="4598010"/>
            <a:ext cx="1737341" cy="83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Fetch, download, publish metadata and data</a:t>
            </a:r>
            <a:b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</a:b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Obtain DOI (Digital Object Identifier)</a:t>
            </a:r>
            <a:endParaRPr sz="1400">
              <a:latin typeface="Cantarell"/>
              <a:cs typeface="Cantarell"/>
            </a:endParaRPr>
          </a:p>
        </p:txBody>
      </p:sp>
      <p:sp>
        <p:nvSpPr>
          <p:cNvPr id="1214711185" name="Freeform 5"/>
          <p:cNvSpPr/>
          <p:nvPr/>
        </p:nvSpPr>
        <p:spPr bwMode="auto">
          <a:xfrm rot="5399978" flipH="0" flipV="0">
            <a:off x="9464590" y="406926"/>
            <a:ext cx="2990344" cy="2213409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362365843" name="Freeform 10"/>
          <p:cNvSpPr/>
          <p:nvPr/>
        </p:nvSpPr>
        <p:spPr bwMode="auto">
          <a:xfrm rot="131803" flipH="0" flipV="0">
            <a:off x="9448132" y="420280"/>
            <a:ext cx="608663" cy="577888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4" y="0"/>
                </a:lnTo>
                <a:lnTo>
                  <a:pt x="608664" y="577889"/>
                </a:lnTo>
                <a:lnTo>
                  <a:pt x="0" y="57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641201380" name="TextBox 26"/>
          <p:cNvSpPr txBox="1"/>
          <p:nvPr/>
        </p:nvSpPr>
        <p:spPr bwMode="auto">
          <a:xfrm rot="-7013">
            <a:off x="10151730" y="1238105"/>
            <a:ext cx="1744901" cy="116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"/>
              </a:lnSpc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Simple function for retrieving weather data from the Open Meteo API to enrich the metadata.</a:t>
            </a:r>
            <a:endParaRPr lang="en-US" sz="1400" b="0" i="0" u="none" strike="noStrike" cap="none" spc="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cs typeface="Cantarell"/>
            </a:endParaRPr>
          </a:p>
        </p:txBody>
      </p:sp>
      <p:sp>
        <p:nvSpPr>
          <p:cNvPr id="1549220419" name="TextBox 27"/>
          <p:cNvSpPr txBox="1"/>
          <p:nvPr/>
        </p:nvSpPr>
        <p:spPr bwMode="auto">
          <a:xfrm rot="0" flipH="0" flipV="0">
            <a:off x="10039603" y="240648"/>
            <a:ext cx="2026941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meteo_helper.py</a:t>
            </a:r>
            <a:endParaRPr sz="2200">
              <a:solidFill>
                <a:srgbClr val="000000"/>
              </a:solidFill>
              <a:latin typeface="Amiable"/>
              <a:cs typeface="Amiable"/>
            </a:endParaRPr>
          </a:p>
        </p:txBody>
      </p:sp>
      <p:sp>
        <p:nvSpPr>
          <p:cNvPr id="1609477975" name="Freeform 8"/>
          <p:cNvSpPr/>
          <p:nvPr/>
        </p:nvSpPr>
        <p:spPr bwMode="auto">
          <a:xfrm rot="19112565" flipH="0" flipV="0">
            <a:off x="9416797" y="3200644"/>
            <a:ext cx="884833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2082215529" name="TextBox 30"/>
          <p:cNvSpPr txBox="1"/>
          <p:nvPr/>
        </p:nvSpPr>
        <p:spPr bwMode="auto">
          <a:xfrm rot="-22001" flipH="0" flipV="0">
            <a:off x="6645140" y="193124"/>
            <a:ext cx="1990466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enrich_func.py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1058848829" name="TextBox 30"/>
          <p:cNvSpPr txBox="1"/>
          <p:nvPr/>
        </p:nvSpPr>
        <p:spPr bwMode="auto">
          <a:xfrm rot="-22001" flipH="0" flipV="0">
            <a:off x="2155669" y="3785103"/>
            <a:ext cx="1992626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zenodo_helper.py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982473447" name="TextBox 30"/>
          <p:cNvSpPr txBox="1"/>
          <p:nvPr/>
        </p:nvSpPr>
        <p:spPr bwMode="auto">
          <a:xfrm rot="-22001" flipH="0" flipV="0">
            <a:off x="14195044" y="3813331"/>
            <a:ext cx="2004505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0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process_webodm</a:t>
            </a:r>
            <a:r>
              <a:rPr lang="en-US" sz="20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.py</a:t>
            </a:r>
            <a:endParaRPr sz="2000">
              <a:latin typeface="Amiable"/>
              <a:cs typeface="Amiable"/>
            </a:endParaRPr>
          </a:p>
        </p:txBody>
      </p:sp>
      <p:sp>
        <p:nvSpPr>
          <p:cNvPr id="2093275397" name="TextBox 30"/>
          <p:cNvSpPr txBox="1"/>
          <p:nvPr/>
        </p:nvSpPr>
        <p:spPr bwMode="auto">
          <a:xfrm rot="-22001" flipH="0" flipV="0">
            <a:off x="12712397" y="7404621"/>
            <a:ext cx="2004865" cy="33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raster_helper</a:t>
            </a:r>
            <a:r>
              <a:rPr sz="2200">
                <a:latin typeface="Amiable"/>
                <a:ea typeface="Amiable"/>
                <a:cs typeface="Amiable"/>
              </a:rPr>
              <a:t>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1779876329" name="TextBox 30"/>
          <p:cNvSpPr txBox="1"/>
          <p:nvPr/>
        </p:nvSpPr>
        <p:spPr bwMode="auto">
          <a:xfrm rot="-22001" flipH="0" flipV="0">
            <a:off x="6609483" y="7341676"/>
            <a:ext cx="1999465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geoflow_helper.py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1558353460" name="TextBox 30"/>
          <p:cNvSpPr txBox="1"/>
          <p:nvPr/>
        </p:nvSpPr>
        <p:spPr bwMode="auto">
          <a:xfrm rot="-22001" flipH="0" flipV="0">
            <a:off x="3416703" y="7209708"/>
            <a:ext cx="1992985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zip_helper.py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949087455" name="TextBox 30"/>
          <p:cNvSpPr txBox="1"/>
          <p:nvPr/>
        </p:nvSpPr>
        <p:spPr bwMode="auto">
          <a:xfrm rot="-22001" flipH="0" flipV="0">
            <a:off x="13545362" y="361831"/>
            <a:ext cx="1997665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22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exif_helper.py</a:t>
            </a:r>
            <a:endParaRPr sz="2200">
              <a:latin typeface="Amiable"/>
              <a:cs typeface="Amiable"/>
            </a:endParaRPr>
          </a:p>
        </p:txBody>
      </p:sp>
      <p:sp>
        <p:nvSpPr>
          <p:cNvPr id="1925594460" name=""/>
          <p:cNvSpPr/>
          <p:nvPr/>
        </p:nvSpPr>
        <p:spPr bwMode="auto">
          <a:xfrm flipH="0" flipV="0">
            <a:off x="15374982" y="5715224"/>
            <a:ext cx="7378200" cy="6148575"/>
          </a:xfrm>
          <a:prstGeom prst="ellipse">
            <a:avLst/>
          </a:prstGeom>
          <a:solidFill>
            <a:schemeClr val="bg1">
              <a:alpha val="62999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20323334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5653280" y="7990457"/>
            <a:ext cx="1219067" cy="787067"/>
          </a:xfrm>
          <a:prstGeom prst="rect">
            <a:avLst/>
          </a:prstGeom>
        </p:spPr>
      </p:pic>
      <p:pic>
        <p:nvPicPr>
          <p:cNvPr id="910388187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7197003" y="9418433"/>
            <a:ext cx="1219066" cy="787066"/>
          </a:xfrm>
          <a:prstGeom prst="rect">
            <a:avLst/>
          </a:prstGeom>
        </p:spPr>
      </p:pic>
      <p:pic>
        <p:nvPicPr>
          <p:cNvPr id="1792545652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flipH="0" flipV="0">
            <a:off x="17158097" y="6439167"/>
            <a:ext cx="1219066" cy="787066"/>
          </a:xfrm>
          <a:prstGeom prst="rect">
            <a:avLst/>
          </a:prstGeom>
        </p:spPr>
      </p:pic>
      <p:pic>
        <p:nvPicPr>
          <p:cNvPr id="1009869445" name="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 flipH="0" flipV="0">
            <a:off x="17197003" y="7811664"/>
            <a:ext cx="784473" cy="950699"/>
          </a:xfrm>
          <a:prstGeom prst="rect">
            <a:avLst/>
          </a:prstGeom>
        </p:spPr>
      </p:pic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17604149" y="7282274"/>
            <a:ext cx="0" cy="371475"/>
          </a:xfrm>
          <a:prstGeom prst="line">
            <a:avLst/>
          </a:prstGeom>
          <a:ln w="380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583895" name=""/>
          <p:cNvCxnSpPr>
            <a:cxnSpLocks/>
          </p:cNvCxnSpPr>
          <p:nvPr/>
        </p:nvCxnSpPr>
        <p:spPr bwMode="auto">
          <a:xfrm flipH="0" flipV="1">
            <a:off x="17566049" y="8911048"/>
            <a:ext cx="0" cy="371475"/>
          </a:xfrm>
          <a:prstGeom prst="line">
            <a:avLst/>
          </a:prstGeom>
          <a:ln w="380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098446" name=""/>
          <p:cNvCxnSpPr>
            <a:cxnSpLocks/>
          </p:cNvCxnSpPr>
          <p:nvPr/>
        </p:nvCxnSpPr>
        <p:spPr bwMode="auto">
          <a:xfrm rot="5399978" flipH="0" flipV="1">
            <a:off x="16804049" y="8196673"/>
            <a:ext cx="0" cy="371475"/>
          </a:xfrm>
          <a:prstGeom prst="line">
            <a:avLst/>
          </a:prstGeom>
          <a:ln w="38099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9717232" name=""/>
          <p:cNvSpPr txBox="1"/>
          <p:nvPr/>
        </p:nvSpPr>
        <p:spPr bwMode="auto">
          <a:xfrm flipH="0" flipV="0">
            <a:off x="16937399" y="8577675"/>
            <a:ext cx="1308884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2400">
                <a:latin typeface="Amiable"/>
                <a:ea typeface="Amiable"/>
                <a:cs typeface="Amiable"/>
              </a:rPr>
              <a:t>Modules</a:t>
            </a:r>
            <a:endParaRPr sz="2400">
              <a:latin typeface="Amiable"/>
              <a:cs typeface="Amiable"/>
            </a:endParaRPr>
          </a:p>
        </p:txBody>
      </p:sp>
      <p:pic>
        <p:nvPicPr>
          <p:cNvPr id="1910561078" name="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 flipH="0" flipV="0">
            <a:off x="2831835" y="508800"/>
            <a:ext cx="530859" cy="530859"/>
          </a:xfrm>
          <a:prstGeom prst="rect">
            <a:avLst/>
          </a:prstGeom>
        </p:spPr>
      </p:pic>
      <p:pic>
        <p:nvPicPr>
          <p:cNvPr id="1328660763" name="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 flipH="0" flipV="0">
            <a:off x="6197911" y="394620"/>
            <a:ext cx="451004" cy="451004"/>
          </a:xfrm>
          <a:prstGeom prst="rect">
            <a:avLst/>
          </a:prstGeom>
        </p:spPr>
      </p:pic>
      <p:pic>
        <p:nvPicPr>
          <p:cNvPr id="740698798" name="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 flipH="0" flipV="0">
            <a:off x="9030539" y="-70804"/>
            <a:ext cx="1447799" cy="1447799"/>
          </a:xfrm>
          <a:prstGeom prst="rect">
            <a:avLst/>
          </a:prstGeom>
        </p:spPr>
      </p:pic>
      <p:pic>
        <p:nvPicPr>
          <p:cNvPr id="1919672276" name="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 flipH="0" flipV="0">
            <a:off x="12956180" y="606930"/>
            <a:ext cx="543148" cy="543148"/>
          </a:xfrm>
          <a:prstGeom prst="rect">
            <a:avLst/>
          </a:prstGeom>
        </p:spPr>
      </p:pic>
      <p:pic>
        <p:nvPicPr>
          <p:cNvPr id="1891267257" name="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 flipH="0" flipV="0">
            <a:off x="13585277" y="3928584"/>
            <a:ext cx="605728" cy="605728"/>
          </a:xfrm>
          <a:prstGeom prst="rect">
            <a:avLst/>
          </a:prstGeom>
        </p:spPr>
      </p:pic>
      <p:pic>
        <p:nvPicPr>
          <p:cNvPr id="881893339" name="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 flipH="0" flipV="0">
            <a:off x="12208627" y="7347119"/>
            <a:ext cx="664224" cy="664224"/>
          </a:xfrm>
          <a:prstGeom prst="rect">
            <a:avLst/>
          </a:prstGeom>
        </p:spPr>
      </p:pic>
      <p:pic>
        <p:nvPicPr>
          <p:cNvPr id="1262966302" name="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 flipH="0" flipV="0">
            <a:off x="6130380" y="7457314"/>
            <a:ext cx="382964" cy="296744"/>
          </a:xfrm>
          <a:prstGeom prst="rect">
            <a:avLst/>
          </a:prstGeom>
        </p:spPr>
      </p:pic>
      <p:sp>
        <p:nvSpPr>
          <p:cNvPr id="1006333064" name=""/>
          <p:cNvSpPr txBox="1"/>
          <p:nvPr/>
        </p:nvSpPr>
        <p:spPr bwMode="auto">
          <a:xfrm flipH="0" flipV="0">
            <a:off x="6020468" y="7720281"/>
            <a:ext cx="105098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latin typeface="Amiable"/>
                <a:ea typeface="Amiable"/>
                <a:cs typeface="Amiable"/>
              </a:rPr>
              <a:t>geoflow</a:t>
            </a:r>
            <a:endParaRPr sz="1200">
              <a:latin typeface="Amiable"/>
              <a:cs typeface="Amiable"/>
            </a:endParaRPr>
          </a:p>
        </p:txBody>
      </p:sp>
      <p:pic>
        <p:nvPicPr>
          <p:cNvPr id="698721566" name="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 flipH="0" flipV="0">
            <a:off x="2896179" y="7476539"/>
            <a:ext cx="477999" cy="477999"/>
          </a:xfrm>
          <a:prstGeom prst="rect">
            <a:avLst/>
          </a:prstGeom>
        </p:spPr>
      </p:pic>
      <p:pic>
        <p:nvPicPr>
          <p:cNvPr id="1669183273" name="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 flipH="0" flipV="0">
            <a:off x="1569447" y="3989285"/>
            <a:ext cx="483683" cy="483683"/>
          </a:xfrm>
          <a:prstGeom prst="rect">
            <a:avLst/>
          </a:prstGeom>
        </p:spPr>
      </p:pic>
      <p:sp>
        <p:nvSpPr>
          <p:cNvPr id="1024880255" name="Freeform 2"/>
          <p:cNvSpPr/>
          <p:nvPr/>
        </p:nvSpPr>
        <p:spPr bwMode="auto">
          <a:xfrm rot="5399978" flipH="0" flipV="0">
            <a:off x="9370118" y="7495608"/>
            <a:ext cx="2990344" cy="2213409"/>
          </a:xfrm>
          <a:custGeom>
            <a:avLst/>
            <a:gdLst/>
            <a:ahLst/>
            <a:cxnLst/>
            <a:rect l="l" t="t" r="r" b="b"/>
            <a:pathLst>
              <a:path w="2990345" h="2213410" fill="norm" stroke="1" extrusionOk="0">
                <a:moveTo>
                  <a:pt x="0" y="0"/>
                </a:moveTo>
                <a:lnTo>
                  <a:pt x="2990345" y="0"/>
                </a:lnTo>
                <a:lnTo>
                  <a:pt x="2990345" y="2213410"/>
                </a:lnTo>
                <a:lnTo>
                  <a:pt x="0" y="221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812280571" name="Freeform 17"/>
          <p:cNvSpPr/>
          <p:nvPr/>
        </p:nvSpPr>
        <p:spPr bwMode="auto">
          <a:xfrm rot="131803" flipH="0" flipV="0">
            <a:off x="9340812" y="7445436"/>
            <a:ext cx="608663" cy="577888"/>
          </a:xfrm>
          <a:custGeom>
            <a:avLst/>
            <a:gdLst/>
            <a:ahLst/>
            <a:cxnLst/>
            <a:rect l="l" t="t" r="r" b="b"/>
            <a:pathLst>
              <a:path w="608664" h="577889" fill="norm" stroke="1" extrusionOk="0">
                <a:moveTo>
                  <a:pt x="0" y="0"/>
                </a:moveTo>
                <a:lnTo>
                  <a:pt x="608665" y="0"/>
                </a:lnTo>
                <a:lnTo>
                  <a:pt x="608665" y="577890"/>
                </a:lnTo>
                <a:lnTo>
                  <a:pt x="0" y="57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sp>
        <p:nvSpPr>
          <p:cNvPr id="1070903641" name="TextBox 35"/>
          <p:cNvSpPr txBox="1"/>
          <p:nvPr/>
        </p:nvSpPr>
        <p:spPr bwMode="auto">
          <a:xfrm rot="-7013">
            <a:off x="10057258" y="8174849"/>
            <a:ext cx="1774781" cy="150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3"/>
              </a:lnSpc>
              <a:defRPr/>
            </a:pPr>
            <a:r>
              <a:rPr lang="en-US" sz="1400">
                <a:solidFill>
                  <a:srgbClr val="000000"/>
                </a:solidFill>
                <a:latin typeface="Cantarell"/>
                <a:ea typeface="Cantarell"/>
                <a:cs typeface="Cantarell"/>
              </a:rPr>
              <a:t>Generate report from R script and R markdown template used in Python with subproccess or rpy2</a:t>
            </a: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  <a:p>
            <a:pPr algn="l">
              <a:lnSpc>
                <a:spcPts val="1313"/>
              </a:lnSpc>
              <a:defRPr/>
            </a:pPr>
            <a:endParaRPr lang="en-US" sz="1400">
              <a:solidFill>
                <a:srgbClr val="000000"/>
              </a:solidFill>
              <a:latin typeface="Cantarell"/>
              <a:ea typeface="Cantarell"/>
              <a:cs typeface="Cantarell"/>
            </a:endParaRPr>
          </a:p>
        </p:txBody>
      </p:sp>
      <p:sp>
        <p:nvSpPr>
          <p:cNvPr id="977844668" name="TextBox 30"/>
          <p:cNvSpPr txBox="1"/>
          <p:nvPr/>
        </p:nvSpPr>
        <p:spPr bwMode="auto">
          <a:xfrm rot="-22001" flipH="0" flipV="0">
            <a:off x="9913237" y="7346895"/>
            <a:ext cx="2009904" cy="490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6"/>
              </a:lnSpc>
              <a:spcBef>
                <a:spcPts val="0"/>
              </a:spcBef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miable"/>
                <a:ea typeface="Amiable"/>
                <a:cs typeface="Amiable"/>
              </a:rPr>
              <a:t>generate_drone_metadata.R</a:t>
            </a:r>
            <a:endParaRPr sz="1400">
              <a:latin typeface="Amiable"/>
              <a:cs typeface="Amiable"/>
            </a:endParaRPr>
          </a:p>
        </p:txBody>
      </p:sp>
      <p:pic>
        <p:nvPicPr>
          <p:cNvPr id="2075821769" name="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 flipH="0" flipV="0">
            <a:off x="9434135" y="7457313"/>
            <a:ext cx="382963" cy="296743"/>
          </a:xfrm>
          <a:prstGeom prst="rect">
            <a:avLst/>
          </a:prstGeom>
        </p:spPr>
      </p:pic>
      <p:sp>
        <p:nvSpPr>
          <p:cNvPr id="2055506633" name=""/>
          <p:cNvSpPr txBox="1"/>
          <p:nvPr/>
        </p:nvSpPr>
        <p:spPr bwMode="auto">
          <a:xfrm flipH="0" flipV="0">
            <a:off x="9324222" y="7720281"/>
            <a:ext cx="1053509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latin typeface="Amiable"/>
                <a:ea typeface="Amiable"/>
                <a:cs typeface="Amiable"/>
              </a:rPr>
              <a:t>uasimg</a:t>
            </a:r>
            <a:endParaRPr sz="1200">
              <a:latin typeface="Amiable"/>
              <a:cs typeface="Amiable"/>
            </a:endParaRPr>
          </a:p>
        </p:txBody>
      </p:sp>
      <p:sp>
        <p:nvSpPr>
          <p:cNvPr id="1814541380" name="Freeform 9"/>
          <p:cNvSpPr/>
          <p:nvPr/>
        </p:nvSpPr>
        <p:spPr bwMode="auto">
          <a:xfrm rot="2481812" flipH="0" flipV="0">
            <a:off x="9833565" y="6579067"/>
            <a:ext cx="944902" cy="323732"/>
          </a:xfrm>
          <a:custGeom>
            <a:avLst/>
            <a:gdLst/>
            <a:ahLst/>
            <a:cxnLst/>
            <a:rect l="l" t="t" r="r" b="b"/>
            <a:pathLst>
              <a:path w="1085689" h="323733" fill="norm" stroke="1" extrusionOk="0">
                <a:moveTo>
                  <a:pt x="0" y="0"/>
                </a:moveTo>
                <a:lnTo>
                  <a:pt x="1085689" y="0"/>
                </a:lnTo>
                <a:lnTo>
                  <a:pt x="1085689" y="323733"/>
                </a:lnTo>
                <a:lnTo>
                  <a:pt x="0" y="323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 l="0" t="0" r="0" b="0"/>
            <a:stretch/>
          </a:blipFill>
        </p:spPr>
        <p:txBody>
          <a:bodyPr/>
          <a:p>
            <a:pPr algn="ctr">
              <a:defRPr/>
            </a:pPr>
            <a:endParaRPr/>
          </a:p>
        </p:txBody>
      </p:sp>
      <p:pic>
        <p:nvPicPr>
          <p:cNvPr id="498602835" name="Image 498602835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 rot="0" flipH="0" flipV="0">
            <a:off x="0" y="8155357"/>
            <a:ext cx="2053130" cy="1689166"/>
          </a:xfrm>
          <a:prstGeom prst="rect">
            <a:avLst/>
          </a:prstGeom>
        </p:spPr>
      </p:pic>
      <p:sp>
        <p:nvSpPr>
          <p:cNvPr id="709287849" name=""/>
          <p:cNvSpPr txBox="1"/>
          <p:nvPr/>
        </p:nvSpPr>
        <p:spPr bwMode="auto">
          <a:xfrm flipH="0" flipV="0">
            <a:off x="40049" y="9920700"/>
            <a:ext cx="670250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solidFill>
                  <a:schemeClr val="bg1"/>
                </a:solidFill>
                <a:latin typeface="Amiable"/>
                <a:ea typeface="Amiable"/>
                <a:cs typeface="Amiable"/>
              </a:rPr>
              <a:t>background image doi: - Nosy Fanhy, Madagascar, 09/2023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ONLYOFFICE/7.5.0.127</Application>
  <DocSecurity>0</DocSecurity>
  <PresentationFormat>On-screen Show (4:3)</PresentationFormat>
  <Paragraphs>0</Paragraphs>
  <Slides>1</Slides>
  <Notes>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Theme 1</vt:lpstr>
      <vt:lpstr>Slide 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>DAFyDidu3bk</dc:identifier>
  <dc:language/>
  <cp:lastModifiedBy/>
  <cp:revision>2</cp:revision>
  <dcterms:created xsi:type="dcterms:W3CDTF">2006-08-16T00:00:00Z</dcterms:created>
  <dcterms:modified xsi:type="dcterms:W3CDTF">2023-10-23T14:04:02Z</dcterms:modified>
  <cp:category/>
  <cp:contentStatus/>
  <cp:version/>
</cp:coreProperties>
</file>